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3004800" cy="7315200"/>
  <p:notesSz cx="6858000" cy="9144000"/>
  <p:embeddedFontLst>
    <p:embeddedFont>
      <p:font typeface="DM Sans" charset="1" panose="00000000000000000000"/>
      <p:regular r:id="rId16"/>
    </p:embeddedFont>
    <p:embeddedFont>
      <p:font typeface="The Seaso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Reason and Goal of Model Context Protocol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Reference to Wajahats LinkedIn and GitHub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1262716"/>
            <a:ext cx="6663701" cy="0"/>
          </a:xfrm>
          <a:prstGeom prst="line">
            <a:avLst/>
          </a:prstGeom>
          <a:ln cap="flat" w="9525">
            <a:solidFill>
              <a:srgbClr val="E6DC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85285" y="461816"/>
            <a:ext cx="12870335" cy="7354477"/>
          </a:xfrm>
          <a:custGeom>
            <a:avLst/>
            <a:gdLst/>
            <a:ahLst/>
            <a:cxnLst/>
            <a:rect r="r" b="b" t="t" l="l"/>
            <a:pathLst>
              <a:path h="7354477" w="12870335">
                <a:moveTo>
                  <a:pt x="0" y="0"/>
                </a:moveTo>
                <a:lnTo>
                  <a:pt x="12870336" y="0"/>
                </a:lnTo>
                <a:lnTo>
                  <a:pt x="12870336" y="7354477"/>
                </a:lnTo>
                <a:lnTo>
                  <a:pt x="0" y="735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0035" y="6555105"/>
            <a:ext cx="2113552" cy="22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10"/>
              </a:lnSpc>
              <a:spcBef>
                <a:spcPct val="0"/>
              </a:spcBef>
            </a:pPr>
            <a:r>
              <a:rPr lang="en-US" sz="1364" spc="267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WAJAHAT HUSSAIN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1673935"/>
            <a:ext cx="6905024" cy="19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7599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Model Context Protocol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712470"/>
            <a:ext cx="2421541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  <a:spcBef>
                <a:spcPct val="0"/>
              </a:spcBef>
            </a:pPr>
            <a:r>
              <a:rPr lang="en-US" b="true" sz="1200" spc="295">
                <a:solidFill>
                  <a:srgbClr val="E6DCC6"/>
                </a:solidFill>
                <a:latin typeface="DM Sans Bold"/>
                <a:ea typeface="DM Sans Bold"/>
                <a:cs typeface="DM Sans Bold"/>
                <a:sym typeface="DM Sans Bold"/>
              </a:rPr>
              <a:t>MCP TEAM 2 BOYS BATCH 61 MORNING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0035" y="3886200"/>
            <a:ext cx="4496275" cy="149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6"/>
              </a:lnSpc>
            </a:pPr>
            <a:r>
              <a:rPr lang="en-US" sz="3846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Building AI Agents with CrewAI &amp; LiteLLM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8331" y="6379919"/>
            <a:ext cx="2421541" cy="19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"/>
              </a:lnSpc>
              <a:spcBef>
                <a:spcPct val="0"/>
              </a:spcBef>
            </a:pPr>
            <a:r>
              <a:rPr lang="en-US" b="true" sz="1200" spc="295">
                <a:solidFill>
                  <a:srgbClr val="E6DCC6"/>
                </a:solidFill>
                <a:latin typeface="DM Sans Bold"/>
                <a:ea typeface="DM Sans Bold"/>
                <a:cs typeface="DM Sans Bold"/>
                <a:sym typeface="DM Sans Bold"/>
              </a:rPr>
              <a:t>MADE BY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8798" y="961774"/>
            <a:ext cx="5328462" cy="5144708"/>
          </a:xfrm>
          <a:custGeom>
            <a:avLst/>
            <a:gdLst/>
            <a:ahLst/>
            <a:cxnLst/>
            <a:rect r="r" b="b" t="t" l="l"/>
            <a:pathLst>
              <a:path h="5144708" w="5328462">
                <a:moveTo>
                  <a:pt x="0" y="0"/>
                </a:moveTo>
                <a:lnTo>
                  <a:pt x="5328462" y="0"/>
                </a:lnTo>
                <a:lnTo>
                  <a:pt x="5328462" y="5144708"/>
                </a:lnTo>
                <a:lnTo>
                  <a:pt x="0" y="514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388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9336" y="3784229"/>
            <a:ext cx="3019477" cy="664206"/>
            <a:chOff x="0" y="0"/>
            <a:chExt cx="4025970" cy="8856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025970" cy="885608"/>
              <a:chOff x="0" y="0"/>
              <a:chExt cx="795253" cy="1749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95253" cy="174935"/>
              </a:xfrm>
              <a:custGeom>
                <a:avLst/>
                <a:gdLst/>
                <a:ahLst/>
                <a:cxnLst/>
                <a:rect r="r" b="b" t="t" l="l"/>
                <a:pathLst>
                  <a:path h="174935" w="795253">
                    <a:moveTo>
                      <a:pt x="87467" y="0"/>
                    </a:moveTo>
                    <a:lnTo>
                      <a:pt x="707786" y="0"/>
                    </a:lnTo>
                    <a:cubicBezTo>
                      <a:pt x="730984" y="0"/>
                      <a:pt x="753231" y="9215"/>
                      <a:pt x="769635" y="25619"/>
                    </a:cubicBezTo>
                    <a:cubicBezTo>
                      <a:pt x="786038" y="42022"/>
                      <a:pt x="795253" y="64270"/>
                      <a:pt x="795253" y="87467"/>
                    </a:cubicBezTo>
                    <a:lnTo>
                      <a:pt x="795253" y="87467"/>
                    </a:lnTo>
                    <a:cubicBezTo>
                      <a:pt x="795253" y="135774"/>
                      <a:pt x="756093" y="174935"/>
                      <a:pt x="707786" y="174935"/>
                    </a:cubicBezTo>
                    <a:lnTo>
                      <a:pt x="87467" y="174935"/>
                    </a:lnTo>
                    <a:cubicBezTo>
                      <a:pt x="64270" y="174935"/>
                      <a:pt x="42022" y="165720"/>
                      <a:pt x="25619" y="149316"/>
                    </a:cubicBezTo>
                    <a:cubicBezTo>
                      <a:pt x="9215" y="132913"/>
                      <a:pt x="0" y="110665"/>
                      <a:pt x="0" y="87467"/>
                    </a:cubicBezTo>
                    <a:lnTo>
                      <a:pt x="0" y="87467"/>
                    </a:lnTo>
                    <a:cubicBezTo>
                      <a:pt x="0" y="64270"/>
                      <a:pt x="9215" y="42022"/>
                      <a:pt x="25619" y="25619"/>
                    </a:cubicBezTo>
                    <a:cubicBezTo>
                      <a:pt x="42022" y="9215"/>
                      <a:pt x="64270" y="0"/>
                      <a:pt x="87467" y="0"/>
                    </a:cubicBezTo>
                    <a:close/>
                  </a:path>
                </a:pathLst>
              </a:custGeom>
              <a:solidFill>
                <a:srgbClr val="E6DCC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795253" cy="213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03165" y="247647"/>
              <a:ext cx="2619639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spc="313">
                  <a:solidFill>
                    <a:srgbClr val="2A292B"/>
                  </a:solidFill>
                  <a:latin typeface="DM Sans"/>
                  <a:ea typeface="DM Sans"/>
                  <a:cs typeface="DM Sans"/>
                  <a:sym typeface="DM Sans"/>
                </a:rPr>
                <a:t>CONTACT US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886" y="705687"/>
            <a:ext cx="4725116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Thanks for watching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1786" y="4817749"/>
            <a:ext cx="2752780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Wajahat Hussain Sangi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20" y="4873947"/>
            <a:ext cx="1140266" cy="24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true" sz="1800">
                <a:solidFill>
                  <a:srgbClr val="E6DCC6"/>
                </a:solidFill>
                <a:latin typeface="DM Sans Bold"/>
                <a:ea typeface="DM Sans Bold"/>
                <a:cs typeface="DM Sans Bold"/>
                <a:sym typeface="DM Sans Bold"/>
              </a:rPr>
              <a:t>LINKEDIN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1786" y="5294068"/>
            <a:ext cx="3058617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wajahattt.hussain@gmail.com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1520" y="5350265"/>
            <a:ext cx="997391" cy="24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true" sz="1800">
                <a:solidFill>
                  <a:srgbClr val="E6DCC6"/>
                </a:solidFill>
                <a:latin typeface="DM Sans Bold"/>
                <a:ea typeface="DM Sans Bold"/>
                <a:cs typeface="DM Sans Bold"/>
                <a:sym typeface="DM Sans Bold"/>
              </a:rPr>
              <a:t>EMAIL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520" y="5860737"/>
            <a:ext cx="997391" cy="24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true" sz="1800">
                <a:solidFill>
                  <a:srgbClr val="E6DCC6"/>
                </a:solidFill>
                <a:latin typeface="DM Sans Bold"/>
                <a:ea typeface="DM Sans Bold"/>
                <a:cs typeface="DM Sans Bold"/>
                <a:sym typeface="DM Sans Bold"/>
              </a:rPr>
              <a:t>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2008707"/>
            <a:ext cx="3206629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-47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This presentation regarding the topic Model Context Protocol was made by 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Wajahat Hussain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1786" y="5766508"/>
            <a:ext cx="3058617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www.github.com/wajahattt-dot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11150" cy="7315200"/>
          </a:xfrm>
          <a:custGeom>
            <a:avLst/>
            <a:gdLst/>
            <a:ahLst/>
            <a:cxnLst/>
            <a:rect r="r" b="b" t="t" l="l"/>
            <a:pathLst>
              <a:path h="7315200" w="1301115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826" y="-7532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7" y="0"/>
                </a:lnTo>
                <a:lnTo>
                  <a:pt x="307126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7953" y="861148"/>
            <a:ext cx="7968564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Understanding Model Context Protocol (MCP)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913" y="3553297"/>
            <a:ext cx="2833993" cy="234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99"/>
              </a:lnSpc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MCP is an open standard created by Anthropic that provides a secure, standardized way for AI assistants (e.g., Claude) to interact with external data sources such as GitHub, Google Drive, Slack, and more.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97484" y="3534247"/>
            <a:ext cx="3126703" cy="22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63"/>
              </a:lnSpc>
            </a:pPr>
            <a:r>
              <a:rPr lang="en-US" sz="2042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Enhance AI capabilities by allowing access to real-time, relevant data and context, thereby generating more accurate responses.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83665" y="3484414"/>
            <a:ext cx="4385702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Universal Connectivity: One standardized method to interface with multiple data sources.</a:t>
            </a:r>
          </a:p>
          <a:p>
            <a:pPr algn="just" marL="345439" indent="-172720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Client-Server Architecture: Differentiates between MCP Hosts (client applications) and MCP Servers (data/function providers).</a:t>
            </a:r>
          </a:p>
          <a:p>
            <a:pPr algn="just" marL="345439" indent="-172720" lvl="1">
              <a:lnSpc>
                <a:spcPts val="2399"/>
              </a:lnSpc>
              <a:buFont typeface="Arial"/>
              <a:buChar char="•"/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Secure Data Access: Controlled sharing of information with robust security.</a:t>
            </a:r>
          </a:p>
          <a:p>
            <a:pPr algn="just" marL="0" indent="0" lvl="0">
              <a:lnSpc>
                <a:spcPts val="2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533026" y="2961778"/>
            <a:ext cx="4410732" cy="4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3506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Definition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72906" y="2966173"/>
            <a:ext cx="4180957" cy="45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3323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Primary Goal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24187" y="2917814"/>
            <a:ext cx="4180957" cy="45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3323">
                <a:solidFill>
                  <a:srgbClr val="38B6FF"/>
                </a:solidFill>
                <a:latin typeface="The Seasons"/>
                <a:ea typeface="The Seasons"/>
                <a:cs typeface="The Seasons"/>
                <a:sym typeface="The Seasons"/>
              </a:rPr>
              <a:t>Key Features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39883" y="-55891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7" y="0"/>
                </a:lnTo>
                <a:lnTo>
                  <a:pt x="307126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534259">
            <a:off x="-983364" y="5739653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7" y="0"/>
                </a:lnTo>
                <a:lnTo>
                  <a:pt x="307126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138" y="5634692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7" y="0"/>
                </a:lnTo>
                <a:lnTo>
                  <a:pt x="307126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630" y="2229532"/>
            <a:ext cx="3684401" cy="3215808"/>
          </a:xfrm>
          <a:custGeom>
            <a:avLst/>
            <a:gdLst/>
            <a:ahLst/>
            <a:cxnLst/>
            <a:rect r="r" b="b" t="t" l="l"/>
            <a:pathLst>
              <a:path h="3215808" w="3684401">
                <a:moveTo>
                  <a:pt x="0" y="0"/>
                </a:moveTo>
                <a:lnTo>
                  <a:pt x="3684401" y="0"/>
                </a:lnTo>
                <a:lnTo>
                  <a:pt x="3684401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85" r="0" b="-72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62207" y="2229532"/>
            <a:ext cx="4024299" cy="3215808"/>
          </a:xfrm>
          <a:custGeom>
            <a:avLst/>
            <a:gdLst/>
            <a:ahLst/>
            <a:cxnLst/>
            <a:rect r="r" b="b" t="t" l="l"/>
            <a:pathLst>
              <a:path h="3215808" w="4024299">
                <a:moveTo>
                  <a:pt x="0" y="0"/>
                </a:moveTo>
                <a:lnTo>
                  <a:pt x="4024299" y="0"/>
                </a:lnTo>
                <a:lnTo>
                  <a:pt x="4024299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70" r="0" b="-125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1899" y="2229532"/>
            <a:ext cx="3724251" cy="3215808"/>
          </a:xfrm>
          <a:custGeom>
            <a:avLst/>
            <a:gdLst/>
            <a:ahLst/>
            <a:cxnLst/>
            <a:rect r="r" b="b" t="t" l="l"/>
            <a:pathLst>
              <a:path h="3215808" w="3724251">
                <a:moveTo>
                  <a:pt x="0" y="0"/>
                </a:moveTo>
                <a:lnTo>
                  <a:pt x="3724250" y="0"/>
                </a:lnTo>
                <a:lnTo>
                  <a:pt x="3724250" y="3215808"/>
                </a:lnTo>
                <a:lnTo>
                  <a:pt x="0" y="321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05" r="0" b="-790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1567" y="-584122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8" y="0"/>
                </a:lnTo>
                <a:lnTo>
                  <a:pt x="307126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55871" y="650213"/>
            <a:ext cx="6899409" cy="126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Key Features of</a:t>
            </a:r>
          </a:p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 Model Context Protocol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946" y="6070600"/>
            <a:ext cx="3035449" cy="77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Streamlines integration by eliminating the need for custom connectors for every data type.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6189" y="6061075"/>
            <a:ext cx="3035449" cy="103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E6DCC6"/>
                </a:solidFill>
                <a:latin typeface="Arimo"/>
                <a:ea typeface="Arimo"/>
                <a:cs typeface="Arimo"/>
                <a:sym typeface="Arimo"/>
              </a:rPr>
              <a:t>Clearly defined roles with MCP Hosts initiating connections and MCP Servers providing data/services.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86189" y="5737188"/>
            <a:ext cx="3035449" cy="2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b="true" sz="1799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Client-Server Model: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0292" y="6061075"/>
            <a:ext cx="3035449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E6DCC6"/>
                </a:solidFill>
                <a:latin typeface="Arimo"/>
                <a:ea typeface="Arimo"/>
                <a:cs typeface="Arimo"/>
                <a:sym typeface="Arimo"/>
              </a:rPr>
              <a:t>Ensures that data is only shared in a controlled and secure manner.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0292" y="5737188"/>
            <a:ext cx="3035449" cy="2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b="true" sz="1799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Data Access: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946" y="5737188"/>
            <a:ext cx="3035449" cy="29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b="true" sz="1799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Universal Connectivity: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743996" y="-1010873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8" y="0"/>
                </a:lnTo>
                <a:lnTo>
                  <a:pt x="307126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11150" cy="7315200"/>
          </a:xfrm>
          <a:custGeom>
            <a:avLst/>
            <a:gdLst/>
            <a:ahLst/>
            <a:cxnLst/>
            <a:rect r="r" b="b" t="t" l="l"/>
            <a:pathLst>
              <a:path h="7315200" w="1301115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04666" y="548337"/>
            <a:ext cx="1352290" cy="1352290"/>
            <a:chOff x="0" y="0"/>
            <a:chExt cx="1803054" cy="18030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50155" y="547581"/>
              <a:ext cx="702743" cy="707891"/>
            </a:xfrm>
            <a:custGeom>
              <a:avLst/>
              <a:gdLst/>
              <a:ahLst/>
              <a:cxnLst/>
              <a:rect r="r" b="b" t="t" l="l"/>
              <a:pathLst>
                <a:path h="707891" w="702743">
                  <a:moveTo>
                    <a:pt x="0" y="0"/>
                  </a:moveTo>
                  <a:lnTo>
                    <a:pt x="702743" y="0"/>
                  </a:lnTo>
                  <a:lnTo>
                    <a:pt x="702743" y="707891"/>
                  </a:lnTo>
                  <a:lnTo>
                    <a:pt x="0" y="707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3054" cy="1803054"/>
            </a:xfrm>
            <a:custGeom>
              <a:avLst/>
              <a:gdLst/>
              <a:ahLst/>
              <a:cxnLst/>
              <a:rect r="r" b="b" t="t" l="l"/>
              <a:pathLst>
                <a:path h="1803054" w="1803054">
                  <a:moveTo>
                    <a:pt x="0" y="0"/>
                  </a:moveTo>
                  <a:lnTo>
                    <a:pt x="1803054" y="0"/>
                  </a:lnTo>
                  <a:lnTo>
                    <a:pt x="1803054" y="1803054"/>
                  </a:lnTo>
                  <a:lnTo>
                    <a:pt x="0" y="1803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49250" y="627094"/>
            <a:ext cx="1352290" cy="1352290"/>
            <a:chOff x="0" y="0"/>
            <a:chExt cx="1803054" cy="18030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3054" cy="1803054"/>
            </a:xfrm>
            <a:custGeom>
              <a:avLst/>
              <a:gdLst/>
              <a:ahLst/>
              <a:cxnLst/>
              <a:rect r="r" b="b" t="t" l="l"/>
              <a:pathLst>
                <a:path h="1803054" w="1803054">
                  <a:moveTo>
                    <a:pt x="0" y="0"/>
                  </a:moveTo>
                  <a:lnTo>
                    <a:pt x="1803054" y="0"/>
                  </a:lnTo>
                  <a:lnTo>
                    <a:pt x="1803054" y="1803054"/>
                  </a:lnTo>
                  <a:lnTo>
                    <a:pt x="0" y="1803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78179" y="578179"/>
              <a:ext cx="646695" cy="646695"/>
            </a:xfrm>
            <a:custGeom>
              <a:avLst/>
              <a:gdLst/>
              <a:ahLst/>
              <a:cxnLst/>
              <a:rect r="r" b="b" t="t" l="l"/>
              <a:pathLst>
                <a:path h="646695" w="646695">
                  <a:moveTo>
                    <a:pt x="0" y="0"/>
                  </a:moveTo>
                  <a:lnTo>
                    <a:pt x="646695" y="0"/>
                  </a:lnTo>
                  <a:lnTo>
                    <a:pt x="646695" y="646695"/>
                  </a:lnTo>
                  <a:lnTo>
                    <a:pt x="0" y="64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76179" y="2243345"/>
            <a:ext cx="7425361" cy="4190963"/>
            <a:chOff x="0" y="0"/>
            <a:chExt cx="1453278" cy="820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3278" cy="820247"/>
            </a:xfrm>
            <a:custGeom>
              <a:avLst/>
              <a:gdLst/>
              <a:ahLst/>
              <a:cxnLst/>
              <a:rect r="r" b="b" t="t" l="l"/>
              <a:pathLst>
                <a:path h="820247" w="1453278">
                  <a:moveTo>
                    <a:pt x="16682" y="0"/>
                  </a:moveTo>
                  <a:lnTo>
                    <a:pt x="1436596" y="0"/>
                  </a:lnTo>
                  <a:cubicBezTo>
                    <a:pt x="1445809" y="0"/>
                    <a:pt x="1453278" y="7469"/>
                    <a:pt x="1453278" y="16682"/>
                  </a:cubicBezTo>
                  <a:lnTo>
                    <a:pt x="1453278" y="803565"/>
                  </a:lnTo>
                  <a:cubicBezTo>
                    <a:pt x="1453278" y="812779"/>
                    <a:pt x="1445809" y="820247"/>
                    <a:pt x="1436596" y="820247"/>
                  </a:cubicBezTo>
                  <a:lnTo>
                    <a:pt x="16682" y="820247"/>
                  </a:lnTo>
                  <a:cubicBezTo>
                    <a:pt x="12258" y="820247"/>
                    <a:pt x="8015" y="818490"/>
                    <a:pt x="4886" y="815361"/>
                  </a:cubicBezTo>
                  <a:cubicBezTo>
                    <a:pt x="1758" y="812233"/>
                    <a:pt x="0" y="807990"/>
                    <a:pt x="0" y="803565"/>
                  </a:cubicBezTo>
                  <a:lnTo>
                    <a:pt x="0" y="16682"/>
                  </a:lnTo>
                  <a:cubicBezTo>
                    <a:pt x="0" y="7469"/>
                    <a:pt x="7469" y="0"/>
                    <a:pt x="16682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75" r="0" b="-57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1520" y="2976569"/>
            <a:ext cx="3992717" cy="397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6"/>
              </a:lnSpc>
            </a:pPr>
          </a:p>
          <a:p>
            <a:pPr algn="just" marL="411228" indent="-205614" lvl="1">
              <a:lnSpc>
                <a:spcPts val="2476"/>
              </a:lnSpc>
              <a:buFont typeface="Arial"/>
              <a:buChar char="•"/>
            </a:pPr>
            <a:r>
              <a:rPr lang="en-US" b="true" sz="1904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Standardized Data Access</a:t>
            </a:r>
            <a:r>
              <a:rPr lang="en-US" sz="1904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: Uniform interface for AI agents to securely access multiple external data sources.</a:t>
            </a:r>
          </a:p>
          <a:p>
            <a:pPr algn="just" marL="411228" indent="-205614" lvl="1">
              <a:lnSpc>
                <a:spcPts val="2476"/>
              </a:lnSpc>
              <a:buFont typeface="Arial"/>
              <a:buChar char="•"/>
            </a:pPr>
            <a:r>
              <a:rPr lang="en-US" b="true" sz="1904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Enhanced Agent Capabilities:</a:t>
            </a:r>
            <a:r>
              <a:rPr lang="en-US" sz="1904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 Ability to leverage tools (e.g., IBM’s watsonx.ai) through a single protocol.</a:t>
            </a:r>
          </a:p>
          <a:p>
            <a:pPr algn="just" marL="411228" indent="-205614" lvl="1">
              <a:lnSpc>
                <a:spcPts val="2476"/>
              </a:lnSpc>
              <a:buFont typeface="Arial"/>
              <a:buChar char="•"/>
            </a:pPr>
            <a:r>
              <a:rPr lang="en-US" b="true" sz="1904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Simplified Integration:</a:t>
            </a:r>
            <a:r>
              <a:rPr lang="en-US" sz="1904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 Reduces the need for building custom connectors.</a:t>
            </a:r>
          </a:p>
          <a:p>
            <a:pPr algn="just" marL="0" indent="0" lvl="0">
              <a:lnSpc>
                <a:spcPts val="247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2596" y="668744"/>
            <a:ext cx="7600443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80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Integrating Model Context Protocol  in CrewAI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2596" y="2238322"/>
            <a:ext cx="3388383" cy="8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sz="3082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Benefits of MCP Integration: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C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731520" y="113019"/>
            <a:ext cx="4595263" cy="6929835"/>
          </a:xfrm>
          <a:custGeom>
            <a:avLst/>
            <a:gdLst/>
            <a:ahLst/>
            <a:cxnLst/>
            <a:rect r="r" b="b" t="t" l="l"/>
            <a:pathLst>
              <a:path h="6929835" w="4595263">
                <a:moveTo>
                  <a:pt x="0" y="0"/>
                </a:moveTo>
                <a:lnTo>
                  <a:pt x="4595263" y="0"/>
                </a:lnTo>
                <a:lnTo>
                  <a:pt x="4595263" y="6929834"/>
                </a:lnTo>
                <a:lnTo>
                  <a:pt x="0" y="692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0021" y="980020"/>
            <a:ext cx="4904249" cy="34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4685">
                <a:solidFill>
                  <a:srgbClr val="2A292B"/>
                </a:solidFill>
                <a:latin typeface="The Seasons"/>
                <a:ea typeface="The Seasons"/>
                <a:cs typeface="The Seasons"/>
                <a:sym typeface="The Seasons"/>
              </a:rPr>
              <a:t>CrewAI Integration with MCP (Code Example)</a:t>
            </a:r>
          </a:p>
          <a:p>
            <a:pPr algn="l">
              <a:lnSpc>
                <a:spcPts val="4498"/>
              </a:lnSpc>
            </a:pPr>
          </a:p>
          <a:p>
            <a:pPr algn="l" marL="0" indent="0" lvl="0">
              <a:lnSpc>
                <a:spcPts val="449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933797" y="3773080"/>
            <a:ext cx="5536435" cy="217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</a:pPr>
            <a:r>
              <a:rPr lang="en-US" sz="3088">
                <a:solidFill>
                  <a:srgbClr val="2A292B"/>
                </a:solidFill>
                <a:latin typeface="DM Sans"/>
                <a:ea typeface="DM Sans"/>
                <a:cs typeface="DM Sans"/>
                <a:sym typeface="DM Sans"/>
              </a:rPr>
              <a:t>Use a descriptive line that hypes your event, product, or service. A short and relevant quote works, too!</a:t>
            </a:r>
          </a:p>
        </p:txBody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5933797" y="3657600"/>
            <a:ext cx="5774055" cy="2859178"/>
          </a:xfrm>
          <a:custGeom>
            <a:avLst/>
            <a:gdLst/>
            <a:ahLst/>
            <a:cxnLst/>
            <a:rect r="r" b="b" t="t" l="l"/>
            <a:pathLst>
              <a:path h="2859178" w="5774055">
                <a:moveTo>
                  <a:pt x="0" y="0"/>
                </a:moveTo>
                <a:lnTo>
                  <a:pt x="5774055" y="0"/>
                </a:lnTo>
                <a:lnTo>
                  <a:pt x="5774055" y="2859178"/>
                </a:lnTo>
                <a:lnTo>
                  <a:pt x="0" y="285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9352" y="113019"/>
            <a:ext cx="8358759" cy="4776433"/>
          </a:xfrm>
          <a:custGeom>
            <a:avLst/>
            <a:gdLst/>
            <a:ahLst/>
            <a:cxnLst/>
            <a:rect r="r" b="b" t="t" l="l"/>
            <a:pathLst>
              <a:path h="4776433" w="8358759">
                <a:moveTo>
                  <a:pt x="0" y="0"/>
                </a:moveTo>
                <a:lnTo>
                  <a:pt x="8358759" y="0"/>
                </a:lnTo>
                <a:lnTo>
                  <a:pt x="8358759" y="4776433"/>
                </a:lnTo>
                <a:lnTo>
                  <a:pt x="0" y="4776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11150" cy="7315200"/>
          </a:xfrm>
          <a:custGeom>
            <a:avLst/>
            <a:gdLst/>
            <a:ahLst/>
            <a:cxnLst/>
            <a:rect r="r" b="b" t="t" l="l"/>
            <a:pathLst>
              <a:path h="7315200" w="1301115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04666" y="548337"/>
            <a:ext cx="1352290" cy="1352290"/>
            <a:chOff x="0" y="0"/>
            <a:chExt cx="1803054" cy="18030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50155" y="547581"/>
              <a:ext cx="702743" cy="707891"/>
            </a:xfrm>
            <a:custGeom>
              <a:avLst/>
              <a:gdLst/>
              <a:ahLst/>
              <a:cxnLst/>
              <a:rect r="r" b="b" t="t" l="l"/>
              <a:pathLst>
                <a:path h="707891" w="702743">
                  <a:moveTo>
                    <a:pt x="0" y="0"/>
                  </a:moveTo>
                  <a:lnTo>
                    <a:pt x="702743" y="0"/>
                  </a:lnTo>
                  <a:lnTo>
                    <a:pt x="702743" y="707891"/>
                  </a:lnTo>
                  <a:lnTo>
                    <a:pt x="0" y="707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3054" cy="1803054"/>
            </a:xfrm>
            <a:custGeom>
              <a:avLst/>
              <a:gdLst/>
              <a:ahLst/>
              <a:cxnLst/>
              <a:rect r="r" b="b" t="t" l="l"/>
              <a:pathLst>
                <a:path h="1803054" w="1803054">
                  <a:moveTo>
                    <a:pt x="0" y="0"/>
                  </a:moveTo>
                  <a:lnTo>
                    <a:pt x="1803054" y="0"/>
                  </a:lnTo>
                  <a:lnTo>
                    <a:pt x="1803054" y="1803054"/>
                  </a:lnTo>
                  <a:lnTo>
                    <a:pt x="0" y="1803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36135" y="642742"/>
            <a:ext cx="1352290" cy="1352290"/>
            <a:chOff x="0" y="0"/>
            <a:chExt cx="1803054" cy="18030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3054" cy="1803054"/>
            </a:xfrm>
            <a:custGeom>
              <a:avLst/>
              <a:gdLst/>
              <a:ahLst/>
              <a:cxnLst/>
              <a:rect r="r" b="b" t="t" l="l"/>
              <a:pathLst>
                <a:path h="1803054" w="1803054">
                  <a:moveTo>
                    <a:pt x="0" y="0"/>
                  </a:moveTo>
                  <a:lnTo>
                    <a:pt x="1803054" y="0"/>
                  </a:lnTo>
                  <a:lnTo>
                    <a:pt x="1803054" y="1803054"/>
                  </a:lnTo>
                  <a:lnTo>
                    <a:pt x="0" y="1803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78179" y="578179"/>
              <a:ext cx="646695" cy="646695"/>
            </a:xfrm>
            <a:custGeom>
              <a:avLst/>
              <a:gdLst/>
              <a:ahLst/>
              <a:cxnLst/>
              <a:rect r="r" b="b" t="t" l="l"/>
              <a:pathLst>
                <a:path h="646695" w="646695">
                  <a:moveTo>
                    <a:pt x="0" y="0"/>
                  </a:moveTo>
                  <a:lnTo>
                    <a:pt x="646695" y="0"/>
                  </a:lnTo>
                  <a:lnTo>
                    <a:pt x="646695" y="646695"/>
                  </a:lnTo>
                  <a:lnTo>
                    <a:pt x="0" y="64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4618" y="2644536"/>
            <a:ext cx="6670545" cy="3764936"/>
            <a:chOff x="0" y="0"/>
            <a:chExt cx="1453278" cy="820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3278" cy="820247"/>
            </a:xfrm>
            <a:custGeom>
              <a:avLst/>
              <a:gdLst/>
              <a:ahLst/>
              <a:cxnLst/>
              <a:rect r="r" b="b" t="t" l="l"/>
              <a:pathLst>
                <a:path h="820247" w="1453278">
                  <a:moveTo>
                    <a:pt x="18570" y="0"/>
                  </a:moveTo>
                  <a:lnTo>
                    <a:pt x="1434708" y="0"/>
                  </a:lnTo>
                  <a:cubicBezTo>
                    <a:pt x="1439633" y="0"/>
                    <a:pt x="1444356" y="1956"/>
                    <a:pt x="1447839" y="5439"/>
                  </a:cubicBezTo>
                  <a:cubicBezTo>
                    <a:pt x="1451321" y="8921"/>
                    <a:pt x="1453278" y="13645"/>
                    <a:pt x="1453278" y="18570"/>
                  </a:cubicBezTo>
                  <a:lnTo>
                    <a:pt x="1453278" y="801678"/>
                  </a:lnTo>
                  <a:cubicBezTo>
                    <a:pt x="1453278" y="811933"/>
                    <a:pt x="1444964" y="820247"/>
                    <a:pt x="1434708" y="820247"/>
                  </a:cubicBezTo>
                  <a:lnTo>
                    <a:pt x="18570" y="820247"/>
                  </a:lnTo>
                  <a:cubicBezTo>
                    <a:pt x="13645" y="820247"/>
                    <a:pt x="8921" y="818291"/>
                    <a:pt x="5439" y="814808"/>
                  </a:cubicBezTo>
                  <a:cubicBezTo>
                    <a:pt x="1956" y="811326"/>
                    <a:pt x="0" y="806603"/>
                    <a:pt x="0" y="801678"/>
                  </a:cubicBezTo>
                  <a:lnTo>
                    <a:pt x="0" y="18570"/>
                  </a:lnTo>
                  <a:cubicBezTo>
                    <a:pt x="0" y="13645"/>
                    <a:pt x="1956" y="8921"/>
                    <a:pt x="5439" y="5439"/>
                  </a:cubicBezTo>
                  <a:cubicBezTo>
                    <a:pt x="8921" y="1956"/>
                    <a:pt x="13645" y="0"/>
                    <a:pt x="1857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05" r="0" b="-60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867714" y="3638550"/>
            <a:ext cx="4136810" cy="294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569" indent="-220285" lvl="1">
              <a:lnSpc>
                <a:spcPts val="2652"/>
              </a:lnSpc>
              <a:buFont typeface="Arial"/>
              <a:buChar char="•"/>
            </a:pPr>
            <a:r>
              <a:rPr lang="en-US" b="true" sz="204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Enhanced Context</a:t>
            </a:r>
            <a:r>
              <a:rPr lang="en-US" sz="2040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:           Provides dynamic, real-time contextual data for more accurate model responses.</a:t>
            </a:r>
          </a:p>
          <a:p>
            <a:pPr algn="l" marL="440569" indent="-220285" lvl="1">
              <a:lnSpc>
                <a:spcPts val="2652"/>
              </a:lnSpc>
              <a:buFont typeface="Arial"/>
              <a:buChar char="•"/>
            </a:pPr>
            <a:r>
              <a:rPr lang="en-US" b="true" sz="204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Streamlined Workflow:</a:t>
            </a:r>
            <a:r>
              <a:rPr lang="en-US" sz="2040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 Reduces complexity by using a standardized protocol for data access.</a:t>
            </a:r>
          </a:p>
          <a:p>
            <a:pPr algn="l" marL="0" indent="0" lvl="0">
              <a:lnSpc>
                <a:spcPts val="265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889933" y="684244"/>
            <a:ext cx="5276334" cy="13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80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 Integrating MCP with LiteLLM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8466" y="2673111"/>
            <a:ext cx="3232399" cy="80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7"/>
              </a:lnSpc>
              <a:spcBef>
                <a:spcPct val="0"/>
              </a:spcBef>
            </a:pPr>
            <a:r>
              <a:rPr lang="en-US" sz="2940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Benefits of MCP Integration: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5040"/>
            <a:ext cx="12692011" cy="6859386"/>
          </a:xfrm>
          <a:custGeom>
            <a:avLst/>
            <a:gdLst/>
            <a:ahLst/>
            <a:cxnLst/>
            <a:rect r="r" b="b" t="t" l="l"/>
            <a:pathLst>
              <a:path h="6859386" w="12692011">
                <a:moveTo>
                  <a:pt x="0" y="0"/>
                </a:moveTo>
                <a:lnTo>
                  <a:pt x="12692011" y="0"/>
                </a:lnTo>
                <a:lnTo>
                  <a:pt x="12692011" y="6859386"/>
                </a:lnTo>
                <a:lnTo>
                  <a:pt x="0" y="685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5921" t="-13729" r="-8438" b="-7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454" y="0"/>
            <a:ext cx="12887696" cy="7124426"/>
            <a:chOff x="0" y="0"/>
            <a:chExt cx="4773221" cy="26386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73221" cy="2638676"/>
            </a:xfrm>
            <a:custGeom>
              <a:avLst/>
              <a:gdLst/>
              <a:ahLst/>
              <a:cxnLst/>
              <a:rect r="r" b="b" t="t" l="l"/>
              <a:pathLst>
                <a:path h="2638676" w="4773221">
                  <a:moveTo>
                    <a:pt x="0" y="0"/>
                  </a:moveTo>
                  <a:lnTo>
                    <a:pt x="4773221" y="0"/>
                  </a:lnTo>
                  <a:lnTo>
                    <a:pt x="4773221" y="2638676"/>
                  </a:lnTo>
                  <a:lnTo>
                    <a:pt x="0" y="2638676"/>
                  </a:lnTo>
                  <a:close/>
                </a:path>
              </a:pathLst>
            </a:custGeom>
            <a:solidFill>
              <a:srgbClr val="2A292B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773221" cy="2657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799132" y="1657248"/>
            <a:ext cx="2708479" cy="54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The following code was generated by AI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1035" y="2159385"/>
            <a:ext cx="3348441" cy="370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9"/>
              </a:lnSpc>
            </a:pPr>
            <a:r>
              <a:rPr lang="en-US" sz="3745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Integrating Model Context Protocol with LiteLLM</a:t>
            </a:r>
          </a:p>
          <a:p>
            <a:pPr algn="l">
              <a:lnSpc>
                <a:spcPts val="4869"/>
              </a:lnSpc>
            </a:pPr>
          </a:p>
          <a:p>
            <a:pPr algn="l">
              <a:lnSpc>
                <a:spcPts val="4869"/>
              </a:lnSpc>
            </a:pPr>
            <a:r>
              <a:rPr lang="en-US" sz="3745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(Code Snippet)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607828" y="3657600"/>
            <a:ext cx="6545543" cy="2895144"/>
          </a:xfrm>
          <a:custGeom>
            <a:avLst/>
            <a:gdLst/>
            <a:ahLst/>
            <a:cxnLst/>
            <a:rect r="r" b="b" t="t" l="l"/>
            <a:pathLst>
              <a:path h="2895144" w="6545543">
                <a:moveTo>
                  <a:pt x="0" y="0"/>
                </a:moveTo>
                <a:lnTo>
                  <a:pt x="6545543" y="0"/>
                </a:lnTo>
                <a:lnTo>
                  <a:pt x="6545543" y="2895144"/>
                </a:lnTo>
                <a:lnTo>
                  <a:pt x="0" y="289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6176" y="977129"/>
            <a:ext cx="5015983" cy="2459761"/>
          </a:xfrm>
          <a:custGeom>
            <a:avLst/>
            <a:gdLst/>
            <a:ahLst/>
            <a:cxnLst/>
            <a:rect r="r" b="b" t="t" l="l"/>
            <a:pathLst>
              <a:path h="2459761" w="5015983">
                <a:moveTo>
                  <a:pt x="0" y="0"/>
                </a:moveTo>
                <a:lnTo>
                  <a:pt x="5015983" y="0"/>
                </a:lnTo>
                <a:lnTo>
                  <a:pt x="5015983" y="2459761"/>
                </a:lnTo>
                <a:lnTo>
                  <a:pt x="0" y="245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11150" cy="7315200"/>
          </a:xfrm>
          <a:custGeom>
            <a:avLst/>
            <a:gdLst/>
            <a:ahLst/>
            <a:cxnLst/>
            <a:rect r="r" b="b" t="t" l="l"/>
            <a:pathLst>
              <a:path h="7315200" w="1301115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8" r="0" b="-8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25" y="37281"/>
            <a:ext cx="12984851" cy="7277919"/>
            <a:chOff x="0" y="0"/>
            <a:chExt cx="4809204" cy="26955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9204" cy="2695526"/>
            </a:xfrm>
            <a:custGeom>
              <a:avLst/>
              <a:gdLst/>
              <a:ahLst/>
              <a:cxnLst/>
              <a:rect r="r" b="b" t="t" l="l"/>
              <a:pathLst>
                <a:path h="2695526" w="4809204">
                  <a:moveTo>
                    <a:pt x="0" y="0"/>
                  </a:moveTo>
                  <a:lnTo>
                    <a:pt x="4809204" y="0"/>
                  </a:lnTo>
                  <a:lnTo>
                    <a:pt x="4809204" y="2695526"/>
                  </a:lnTo>
                  <a:lnTo>
                    <a:pt x="0" y="2695526"/>
                  </a:lnTo>
                  <a:close/>
                </a:path>
              </a:pathLst>
            </a:custGeom>
            <a:solidFill>
              <a:srgbClr val="2A292B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09204" cy="2714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90627" y="5606811"/>
            <a:ext cx="2708479" cy="54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E6DCC6"/>
                </a:solidFill>
                <a:latin typeface="DM Sans"/>
                <a:ea typeface="DM Sans"/>
                <a:cs typeface="DM Sans"/>
                <a:sym typeface="DM Sans"/>
              </a:rPr>
              <a:t>The following code was generated by AI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8133" y="667274"/>
            <a:ext cx="7417682" cy="5842989"/>
          </a:xfrm>
          <a:custGeom>
            <a:avLst/>
            <a:gdLst/>
            <a:ahLst/>
            <a:cxnLst/>
            <a:rect r="r" b="b" t="t" l="l"/>
            <a:pathLst>
              <a:path h="5842989" w="7417682">
                <a:moveTo>
                  <a:pt x="0" y="0"/>
                </a:moveTo>
                <a:lnTo>
                  <a:pt x="7417682" y="0"/>
                </a:lnTo>
                <a:lnTo>
                  <a:pt x="7417682" y="5842989"/>
                </a:lnTo>
                <a:lnTo>
                  <a:pt x="0" y="5842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871" b="-52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90627" y="994638"/>
            <a:ext cx="3192855" cy="412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571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Integrating Model Context Protocol with LiteLLM</a:t>
            </a:r>
          </a:p>
          <a:p>
            <a:pPr algn="l">
              <a:lnSpc>
                <a:spcPts val="4643"/>
              </a:lnSpc>
            </a:pPr>
          </a:p>
          <a:p>
            <a:pPr algn="l">
              <a:lnSpc>
                <a:spcPts val="4643"/>
              </a:lnSpc>
            </a:pPr>
            <a:r>
              <a:rPr lang="en-US" sz="3571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(Code Snippet</a:t>
            </a:r>
          </a:p>
          <a:p>
            <a:pPr algn="l">
              <a:lnSpc>
                <a:spcPts val="4643"/>
              </a:lnSpc>
            </a:pPr>
            <a:r>
              <a:rPr lang="en-US" sz="3571">
                <a:solidFill>
                  <a:srgbClr val="E6DCC6"/>
                </a:solidFill>
                <a:latin typeface="The Seasons"/>
                <a:ea typeface="The Seasons"/>
                <a:cs typeface="The Seasons"/>
                <a:sym typeface="The Seasons"/>
              </a:rPr>
              <a:t>Basic main.py)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C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138" y="5634692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7" y="0"/>
                </a:lnTo>
                <a:lnTo>
                  <a:pt x="307126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1567" y="-584122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8" y="0"/>
                </a:lnTo>
                <a:lnTo>
                  <a:pt x="307126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43996" y="-1010873"/>
            <a:ext cx="3071267" cy="2926080"/>
          </a:xfrm>
          <a:custGeom>
            <a:avLst/>
            <a:gdLst/>
            <a:ahLst/>
            <a:cxnLst/>
            <a:rect r="r" b="b" t="t" l="l"/>
            <a:pathLst>
              <a:path h="2926080" w="3071267">
                <a:moveTo>
                  <a:pt x="0" y="0"/>
                </a:moveTo>
                <a:lnTo>
                  <a:pt x="3071268" y="0"/>
                </a:lnTo>
                <a:lnTo>
                  <a:pt x="307126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2373617" y="3671119"/>
            <a:ext cx="5204460" cy="293342"/>
          </a:xfrm>
          <a:custGeom>
            <a:avLst/>
            <a:gdLst/>
            <a:ahLst/>
            <a:cxnLst/>
            <a:rect r="r" b="b" t="t" l="l"/>
            <a:pathLst>
              <a:path h="293342" w="5204460">
                <a:moveTo>
                  <a:pt x="0" y="0"/>
                </a:moveTo>
                <a:lnTo>
                  <a:pt x="5204460" y="0"/>
                </a:lnTo>
                <a:lnTo>
                  <a:pt x="5204460" y="293342"/>
                </a:lnTo>
                <a:lnTo>
                  <a:pt x="0" y="29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290504" y="868883"/>
            <a:ext cx="6899409" cy="65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A292B"/>
                </a:solidFill>
                <a:latin typeface="The Seasons"/>
                <a:ea typeface="The Seasons"/>
                <a:cs typeface="The Seasons"/>
                <a:sym typeface="The Seasons"/>
              </a:rPr>
              <a:t>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4067" y="1795059"/>
            <a:ext cx="3819400" cy="478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181" b="true">
                <a:solidFill>
                  <a:srgbClr val="22458D"/>
                </a:solidFill>
                <a:latin typeface="DM Sans Bold"/>
                <a:ea typeface="DM Sans Bold"/>
                <a:cs typeface="DM Sans Bold"/>
                <a:sym typeface="DM Sans Bold"/>
              </a:rPr>
              <a:t>Reason for Model Context Protocol (MCP):</a:t>
            </a:r>
          </a:p>
          <a:p>
            <a:pPr algn="l" marL="414135" indent="-207068" lvl="1">
              <a:lnSpc>
                <a:spcPts val="2493"/>
              </a:lnSpc>
              <a:buFont typeface="Arial"/>
              <a:buChar char="•"/>
            </a:pPr>
            <a:r>
              <a:rPr lang="en-US" b="true" sz="1918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Provide real-time, up-to-date information from external sources like databases, cloud storage, or APIs.</a:t>
            </a:r>
          </a:p>
          <a:p>
            <a:pPr algn="l" marL="414135" indent="-207068" lvl="1">
              <a:lnSpc>
                <a:spcPts val="2493"/>
              </a:lnSpc>
              <a:buFont typeface="Arial"/>
              <a:buChar char="•"/>
            </a:pPr>
            <a:r>
              <a:rPr lang="en-US" b="true" sz="1918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Access context-sensitive knowledge that is necessary for specialized tasks.</a:t>
            </a:r>
          </a:p>
          <a:p>
            <a:pPr algn="l" marL="414135" indent="-207068" lvl="1">
              <a:lnSpc>
                <a:spcPts val="2493"/>
              </a:lnSpc>
              <a:buFont typeface="Arial"/>
              <a:buChar char="•"/>
            </a:pPr>
            <a:r>
              <a:rPr lang="en-US" b="true" sz="1918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Integrate securely with different platforms while maintaining data privacy and control.</a:t>
            </a:r>
          </a:p>
          <a:p>
            <a:pPr algn="l">
              <a:lnSpc>
                <a:spcPts val="249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18227" y="1804584"/>
            <a:ext cx="3045751" cy="339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6"/>
              </a:lnSpc>
            </a:pPr>
            <a:r>
              <a:rPr lang="en-US" sz="1912" b="true">
                <a:solidFill>
                  <a:srgbClr val="22458D"/>
                </a:solidFill>
                <a:latin typeface="DM Sans Bold"/>
                <a:ea typeface="DM Sans Bold"/>
                <a:cs typeface="DM Sans Bold"/>
                <a:sym typeface="DM Sans Bold"/>
              </a:rPr>
              <a:t>MCP aims to</a:t>
            </a:r>
            <a:r>
              <a:rPr lang="en-US" sz="1912" b="true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</a:p>
          <a:p>
            <a:pPr algn="l" marL="412943" indent="-206471" lvl="1">
              <a:lnSpc>
                <a:spcPts val="2486"/>
              </a:lnSpc>
              <a:buAutoNum type="arabicPeriod" startAt="1"/>
            </a:pPr>
            <a:r>
              <a:rPr lang="en-US" b="true" sz="1912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AI Context Awareness.</a:t>
            </a:r>
          </a:p>
          <a:p>
            <a:pPr algn="l" marL="412943" indent="-206471" lvl="1">
              <a:lnSpc>
                <a:spcPts val="2486"/>
              </a:lnSpc>
              <a:buAutoNum type="arabicPeriod" startAt="1"/>
            </a:pPr>
            <a:r>
              <a:rPr lang="en-US" b="true" sz="1912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Standardize AI Integration.</a:t>
            </a:r>
          </a:p>
          <a:p>
            <a:pPr algn="l" marL="412943" indent="-206471" lvl="1">
              <a:lnSpc>
                <a:spcPts val="2486"/>
              </a:lnSpc>
              <a:buAutoNum type="arabicPeriod" startAt="1"/>
            </a:pPr>
            <a:r>
              <a:rPr lang="en-US" b="true" sz="1912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AI Decision-Making.</a:t>
            </a:r>
          </a:p>
          <a:p>
            <a:pPr algn="l" marL="412943" indent="-206471" lvl="1">
              <a:lnSpc>
                <a:spcPts val="2486"/>
              </a:lnSpc>
              <a:buAutoNum type="arabicPeriod" startAt="1"/>
            </a:pPr>
            <a:r>
              <a:rPr lang="en-US" b="true" sz="1912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en-US" b="true" sz="1912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nsure Secure Data Access.</a:t>
            </a:r>
          </a:p>
          <a:p>
            <a:pPr algn="l" marL="412943" indent="-206471" lvl="1">
              <a:lnSpc>
                <a:spcPts val="2486"/>
              </a:lnSpc>
              <a:buAutoNum type="arabicPeriod" startAt="1"/>
            </a:pPr>
            <a:r>
              <a:rPr lang="en-US" b="true" sz="1912">
                <a:solidFill>
                  <a:srgbClr val="2A292B"/>
                </a:solidFill>
                <a:latin typeface="DM Sans Bold"/>
                <a:ea typeface="DM Sans Bold"/>
                <a:cs typeface="DM Sans Bold"/>
                <a:sym typeface="DM Sans Bold"/>
              </a:rPr>
              <a:t>Simplify AI Workflows 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165305" y="650141"/>
            <a:ext cx="12437306" cy="7107032"/>
          </a:xfrm>
          <a:custGeom>
            <a:avLst/>
            <a:gdLst/>
            <a:ahLst/>
            <a:cxnLst/>
            <a:rect r="r" b="b" t="t" l="l"/>
            <a:pathLst>
              <a:path h="7107032" w="12437306">
                <a:moveTo>
                  <a:pt x="0" y="0"/>
                </a:moveTo>
                <a:lnTo>
                  <a:pt x="12437306" y="0"/>
                </a:lnTo>
                <a:lnTo>
                  <a:pt x="12437306" y="7107032"/>
                </a:lnTo>
                <a:lnTo>
                  <a:pt x="0" y="7107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Model Context Protocol MCP research and it's integration with CrewAI and LiteLLM to build AI agents effectively and efficiently</dc:description>
  <dc:identifier>DAGgNz4jBzU</dc:identifier>
  <dcterms:modified xsi:type="dcterms:W3CDTF">2011-08-01T06:04:30Z</dcterms:modified>
  <cp:revision>1</cp:revision>
  <dc:title>Model Context Protocol Presentation</dc:title>
</cp:coreProperties>
</file>